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67" r:id="rId3"/>
    <p:sldId id="261" r:id="rId4"/>
    <p:sldId id="263" r:id="rId5"/>
    <p:sldId id="264" r:id="rId6"/>
    <p:sldId id="262" r:id="rId7"/>
    <p:sldId id="265" r:id="rId8"/>
    <p:sldId id="266" r:id="rId9"/>
    <p:sldId id="260" r:id="rId10"/>
    <p:sldId id="256" r:id="rId11"/>
    <p:sldId id="257" r:id="rId12"/>
  </p:sldIdLst>
  <p:sldSz cx="6858000" cy="9906000" type="A4"/>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6" d="100"/>
          <a:sy n="66" d="100"/>
        </p:scale>
        <p:origin x="-3504" y="-384"/>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514350" y="3077283"/>
            <a:ext cx="5829300" cy="2123369"/>
          </a:xfrm>
        </p:spPr>
        <p:txBody>
          <a:bodyPr/>
          <a:lstStyle/>
          <a:p>
            <a:r>
              <a:rPr lang="pt-BR" smtClean="0"/>
              <a:t>Clique para editar o título mestre</a:t>
            </a:r>
            <a:endParaRPr lang="pt-BR"/>
          </a:p>
        </p:txBody>
      </p:sp>
      <p:sp>
        <p:nvSpPr>
          <p:cNvPr id="3" name="Subtítulo 2"/>
          <p:cNvSpPr>
            <a:spLocks noGrp="1"/>
          </p:cNvSpPr>
          <p:nvPr>
            <p:ph type="subTitle" idx="1"/>
          </p:nvPr>
        </p:nvSpPr>
        <p:spPr>
          <a:xfrm>
            <a:off x="1028700" y="5613400"/>
            <a:ext cx="4800600" cy="2531533"/>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78600209-FD84-4B5D-BC39-81B93EAAE26A}" type="datetimeFigureOut">
              <a:rPr lang="pt-BR" smtClean="0"/>
              <a:t>05/06/2011</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26DB66C1-BBEB-4BD1-B232-E515D45AF2B1}" type="slidenum">
              <a:rPr lang="pt-BR" smtClean="0"/>
              <a:t>‹nº›</a:t>
            </a:fld>
            <a:endParaRPr lang="pt-BR"/>
          </a:p>
        </p:txBody>
      </p:sp>
    </p:spTree>
    <p:extLst>
      <p:ext uri="{BB962C8B-B14F-4D97-AF65-F5344CB8AC3E}">
        <p14:creationId xmlns:p14="http://schemas.microsoft.com/office/powerpoint/2010/main" val="3623146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78600209-FD84-4B5D-BC39-81B93EAAE26A}" type="datetimeFigureOut">
              <a:rPr lang="pt-BR" smtClean="0"/>
              <a:t>05/06/2011</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26DB66C1-BBEB-4BD1-B232-E515D45AF2B1}" type="slidenum">
              <a:rPr lang="pt-BR" smtClean="0"/>
              <a:t>‹nº›</a:t>
            </a:fld>
            <a:endParaRPr lang="pt-BR"/>
          </a:p>
        </p:txBody>
      </p:sp>
    </p:spTree>
    <p:extLst>
      <p:ext uri="{BB962C8B-B14F-4D97-AF65-F5344CB8AC3E}">
        <p14:creationId xmlns:p14="http://schemas.microsoft.com/office/powerpoint/2010/main" val="26085894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5386387" y="396701"/>
            <a:ext cx="1671638" cy="8452203"/>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371475" y="396701"/>
            <a:ext cx="4900613" cy="8452203"/>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78600209-FD84-4B5D-BC39-81B93EAAE26A}" type="datetimeFigureOut">
              <a:rPr lang="pt-BR" smtClean="0"/>
              <a:t>05/06/2011</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26DB66C1-BBEB-4BD1-B232-E515D45AF2B1}" type="slidenum">
              <a:rPr lang="pt-BR" smtClean="0"/>
              <a:t>‹nº›</a:t>
            </a:fld>
            <a:endParaRPr lang="pt-BR"/>
          </a:p>
        </p:txBody>
      </p:sp>
    </p:spTree>
    <p:extLst>
      <p:ext uri="{BB962C8B-B14F-4D97-AF65-F5344CB8AC3E}">
        <p14:creationId xmlns:p14="http://schemas.microsoft.com/office/powerpoint/2010/main" val="573870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78600209-FD84-4B5D-BC39-81B93EAAE26A}" type="datetimeFigureOut">
              <a:rPr lang="pt-BR" smtClean="0"/>
              <a:t>05/06/2011</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26DB66C1-BBEB-4BD1-B232-E515D45AF2B1}" type="slidenum">
              <a:rPr lang="pt-BR" smtClean="0"/>
              <a:t>‹nº›</a:t>
            </a:fld>
            <a:endParaRPr lang="pt-BR"/>
          </a:p>
        </p:txBody>
      </p:sp>
    </p:spTree>
    <p:extLst>
      <p:ext uri="{BB962C8B-B14F-4D97-AF65-F5344CB8AC3E}">
        <p14:creationId xmlns:p14="http://schemas.microsoft.com/office/powerpoint/2010/main" val="1815847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541735" y="6365524"/>
            <a:ext cx="5829300" cy="1967442"/>
          </a:xfr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541735" y="4198586"/>
            <a:ext cx="5829300" cy="21669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78600209-FD84-4B5D-BC39-81B93EAAE26A}" type="datetimeFigureOut">
              <a:rPr lang="pt-BR" smtClean="0"/>
              <a:t>05/06/2011</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26DB66C1-BBEB-4BD1-B232-E515D45AF2B1}" type="slidenum">
              <a:rPr lang="pt-BR" smtClean="0"/>
              <a:t>‹nº›</a:t>
            </a:fld>
            <a:endParaRPr lang="pt-BR"/>
          </a:p>
        </p:txBody>
      </p:sp>
    </p:spTree>
    <p:extLst>
      <p:ext uri="{BB962C8B-B14F-4D97-AF65-F5344CB8AC3E}">
        <p14:creationId xmlns:p14="http://schemas.microsoft.com/office/powerpoint/2010/main" val="21324867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371475" y="2311402"/>
            <a:ext cx="3286125" cy="653750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3771900" y="2311402"/>
            <a:ext cx="3286125" cy="653750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78600209-FD84-4B5D-BC39-81B93EAAE26A}" type="datetimeFigureOut">
              <a:rPr lang="pt-BR" smtClean="0"/>
              <a:t>05/06/2011</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26DB66C1-BBEB-4BD1-B232-E515D45AF2B1}" type="slidenum">
              <a:rPr lang="pt-BR" smtClean="0"/>
              <a:t>‹nº›</a:t>
            </a:fld>
            <a:endParaRPr lang="pt-BR"/>
          </a:p>
        </p:txBody>
      </p:sp>
    </p:spTree>
    <p:extLst>
      <p:ext uri="{BB962C8B-B14F-4D97-AF65-F5344CB8AC3E}">
        <p14:creationId xmlns:p14="http://schemas.microsoft.com/office/powerpoint/2010/main" val="4207376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342900" y="396699"/>
            <a:ext cx="6172200" cy="1651000"/>
          </a:xfrm>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342900" y="2217385"/>
            <a:ext cx="303014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342900" y="3141486"/>
            <a:ext cx="303014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3483769" y="2217385"/>
            <a:ext cx="3031332"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3483769" y="3141486"/>
            <a:ext cx="3031332"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78600209-FD84-4B5D-BC39-81B93EAAE26A}" type="datetimeFigureOut">
              <a:rPr lang="pt-BR" smtClean="0"/>
              <a:t>05/06/2011</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26DB66C1-BBEB-4BD1-B232-E515D45AF2B1}" type="slidenum">
              <a:rPr lang="pt-BR" smtClean="0"/>
              <a:t>‹nº›</a:t>
            </a:fld>
            <a:endParaRPr lang="pt-BR"/>
          </a:p>
        </p:txBody>
      </p:sp>
    </p:spTree>
    <p:extLst>
      <p:ext uri="{BB962C8B-B14F-4D97-AF65-F5344CB8AC3E}">
        <p14:creationId xmlns:p14="http://schemas.microsoft.com/office/powerpoint/2010/main" val="864247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78600209-FD84-4B5D-BC39-81B93EAAE26A}" type="datetimeFigureOut">
              <a:rPr lang="pt-BR" smtClean="0"/>
              <a:t>05/06/2011</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26DB66C1-BBEB-4BD1-B232-E515D45AF2B1}" type="slidenum">
              <a:rPr lang="pt-BR" smtClean="0"/>
              <a:t>‹nº›</a:t>
            </a:fld>
            <a:endParaRPr lang="pt-BR"/>
          </a:p>
        </p:txBody>
      </p:sp>
    </p:spTree>
    <p:extLst>
      <p:ext uri="{BB962C8B-B14F-4D97-AF65-F5344CB8AC3E}">
        <p14:creationId xmlns:p14="http://schemas.microsoft.com/office/powerpoint/2010/main" val="7764382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78600209-FD84-4B5D-BC39-81B93EAAE26A}" type="datetimeFigureOut">
              <a:rPr lang="pt-BR" smtClean="0"/>
              <a:t>05/06/2011</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26DB66C1-BBEB-4BD1-B232-E515D45AF2B1}" type="slidenum">
              <a:rPr lang="pt-BR" smtClean="0"/>
              <a:t>‹nº›</a:t>
            </a:fld>
            <a:endParaRPr lang="pt-BR"/>
          </a:p>
        </p:txBody>
      </p:sp>
    </p:spTree>
    <p:extLst>
      <p:ext uri="{BB962C8B-B14F-4D97-AF65-F5344CB8AC3E}">
        <p14:creationId xmlns:p14="http://schemas.microsoft.com/office/powerpoint/2010/main" val="289516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342900" y="394405"/>
            <a:ext cx="2256235" cy="1678517"/>
          </a:xfr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2681288" y="394408"/>
            <a:ext cx="3833812" cy="845449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342900" y="2072924"/>
            <a:ext cx="2256235" cy="677598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78600209-FD84-4B5D-BC39-81B93EAAE26A}" type="datetimeFigureOut">
              <a:rPr lang="pt-BR" smtClean="0"/>
              <a:t>05/06/2011</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26DB66C1-BBEB-4BD1-B232-E515D45AF2B1}" type="slidenum">
              <a:rPr lang="pt-BR" smtClean="0"/>
              <a:t>‹nº›</a:t>
            </a:fld>
            <a:endParaRPr lang="pt-BR"/>
          </a:p>
        </p:txBody>
      </p:sp>
    </p:spTree>
    <p:extLst>
      <p:ext uri="{BB962C8B-B14F-4D97-AF65-F5344CB8AC3E}">
        <p14:creationId xmlns:p14="http://schemas.microsoft.com/office/powerpoint/2010/main" val="1137612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344216" y="6934200"/>
            <a:ext cx="4114800" cy="818622"/>
          </a:xfr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344216" y="885119"/>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344216" y="7752822"/>
            <a:ext cx="4114800" cy="116257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78600209-FD84-4B5D-BC39-81B93EAAE26A}" type="datetimeFigureOut">
              <a:rPr lang="pt-BR" smtClean="0"/>
              <a:t>05/06/2011</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26DB66C1-BBEB-4BD1-B232-E515D45AF2B1}" type="slidenum">
              <a:rPr lang="pt-BR" smtClean="0"/>
              <a:t>‹nº›</a:t>
            </a:fld>
            <a:endParaRPr lang="pt-BR"/>
          </a:p>
        </p:txBody>
      </p:sp>
    </p:spTree>
    <p:extLst>
      <p:ext uri="{BB962C8B-B14F-4D97-AF65-F5344CB8AC3E}">
        <p14:creationId xmlns:p14="http://schemas.microsoft.com/office/powerpoint/2010/main" val="42909901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342900" y="396699"/>
            <a:ext cx="6172200" cy="1651000"/>
          </a:xfrm>
          <a:prstGeom prst="rect">
            <a:avLst/>
          </a:prstGeom>
        </p:spPr>
        <p:txBody>
          <a:bodyPr vert="horz" lIns="91440" tIns="45720" rIns="91440" bIns="45720"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342900" y="2311402"/>
            <a:ext cx="6172200" cy="6537502"/>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342900" y="9181397"/>
            <a:ext cx="1600200" cy="527403"/>
          </a:xfrm>
          <a:prstGeom prst="rect">
            <a:avLst/>
          </a:prstGeom>
        </p:spPr>
        <p:txBody>
          <a:bodyPr vert="horz" lIns="91440" tIns="45720" rIns="91440" bIns="45720" rtlCol="0" anchor="ctr"/>
          <a:lstStyle>
            <a:lvl1pPr algn="l">
              <a:defRPr sz="1200">
                <a:solidFill>
                  <a:schemeClr val="tx1">
                    <a:tint val="75000"/>
                  </a:schemeClr>
                </a:solidFill>
              </a:defRPr>
            </a:lvl1pPr>
          </a:lstStyle>
          <a:p>
            <a:fld id="{78600209-FD84-4B5D-BC39-81B93EAAE26A}" type="datetimeFigureOut">
              <a:rPr lang="pt-BR" smtClean="0"/>
              <a:t>05/06/2011</a:t>
            </a:fld>
            <a:endParaRPr lang="pt-BR"/>
          </a:p>
        </p:txBody>
      </p:sp>
      <p:sp>
        <p:nvSpPr>
          <p:cNvPr id="5" name="Espaço Reservado para Rodapé 4"/>
          <p:cNvSpPr>
            <a:spLocks noGrp="1"/>
          </p:cNvSpPr>
          <p:nvPr>
            <p:ph type="ftr" sz="quarter" idx="3"/>
          </p:nvPr>
        </p:nvSpPr>
        <p:spPr>
          <a:xfrm>
            <a:off x="2343150" y="9181397"/>
            <a:ext cx="2171700" cy="52740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4914900" y="9181397"/>
            <a:ext cx="1600200" cy="527403"/>
          </a:xfrm>
          <a:prstGeom prst="rect">
            <a:avLst/>
          </a:prstGeom>
        </p:spPr>
        <p:txBody>
          <a:bodyPr vert="horz" lIns="91440" tIns="45720" rIns="91440" bIns="45720" rtlCol="0" anchor="ctr"/>
          <a:lstStyle>
            <a:lvl1pPr algn="r">
              <a:defRPr sz="1200">
                <a:solidFill>
                  <a:schemeClr val="tx1">
                    <a:tint val="75000"/>
                  </a:schemeClr>
                </a:solidFill>
              </a:defRPr>
            </a:lvl1pPr>
          </a:lstStyle>
          <a:p>
            <a:fld id="{26DB66C1-BBEB-4BD1-B232-E515D45AF2B1}" type="slidenum">
              <a:rPr lang="pt-BR" smtClean="0"/>
              <a:t>‹nº›</a:t>
            </a:fld>
            <a:endParaRPr lang="pt-BR"/>
          </a:p>
        </p:txBody>
      </p:sp>
    </p:spTree>
    <p:extLst>
      <p:ext uri="{BB962C8B-B14F-4D97-AF65-F5344CB8AC3E}">
        <p14:creationId xmlns:p14="http://schemas.microsoft.com/office/powerpoint/2010/main" val="25453222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185908" y="3513402"/>
            <a:ext cx="6486199" cy="2246769"/>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pt-BR" sz="36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Trabalho de Literatura Espanhola</a:t>
            </a:r>
          </a:p>
          <a:p>
            <a:pPr algn="ctr"/>
            <a:r>
              <a:rPr lang="pt-BR" sz="36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Grupo 1</a:t>
            </a:r>
          </a:p>
          <a:p>
            <a:pPr algn="ctr"/>
            <a:endParaRPr lang="pt-BR"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algn="ctr"/>
            <a:r>
              <a:rPr lang="pt-BR" sz="3200" b="1" dirty="0" smtClean="0">
                <a:ln w="10541" cmpd="sng">
                  <a:solidFill>
                    <a:srgbClr val="7D7D7D">
                      <a:tint val="100000"/>
                      <a:shade val="100000"/>
                      <a:satMod val="110000"/>
                    </a:srgbClr>
                  </a:solidFill>
                  <a:prstDash val="solid"/>
                </a:ln>
              </a:rPr>
              <a:t>Espanhol – Módulo IV</a:t>
            </a:r>
            <a:endParaRPr lang="pt-BR" sz="6000" b="1" cap="none" spc="0" dirty="0">
              <a:ln w="11430"/>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13304336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Trabalho Lit. Espanhola I\Trabalho Lit. Espanhola I - grupo 4 frent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387350"/>
            <a:ext cx="7772400" cy="10680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56700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Trabalho Lit. Espanhola I\Trabalho Lit. Espanhola I - grupo 1 vers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387350"/>
            <a:ext cx="7772400" cy="10680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94660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288032" y="420548"/>
            <a:ext cx="6381328" cy="9140964"/>
          </a:xfrm>
          <a:prstGeom prst="rect">
            <a:avLst/>
          </a:prstGeom>
          <a:noFill/>
        </p:spPr>
        <p:txBody>
          <a:bodyPr wrap="square" lIns="91440" tIns="45720" rIns="91440" bIns="45720">
            <a:spAutoFit/>
          </a:bodyPr>
          <a:lstStyle/>
          <a:p>
            <a:pPr lvl="0"/>
            <a:r>
              <a:rPr lang="es-ES_tradnl" sz="1200" dirty="0"/>
              <a:t>¿QUÉ ES LITERATURA? POR QUE ES IMPORTANTE ESTUDIARLA?</a:t>
            </a:r>
            <a:endParaRPr lang="pt-BR" sz="1200" dirty="0"/>
          </a:p>
          <a:p>
            <a:r>
              <a:rPr lang="es-ES_tradnl" sz="1200" dirty="0"/>
              <a:t> </a:t>
            </a:r>
            <a:r>
              <a:rPr lang="es-ES_tradnl" sz="1200" dirty="0" smtClean="0"/>
              <a:t>Es </a:t>
            </a:r>
            <a:r>
              <a:rPr lang="es-ES_tradnl" sz="1200" dirty="0"/>
              <a:t>el arte que emplea el lenguaje para la creación de obras artísticas. </a:t>
            </a:r>
            <a:r>
              <a:rPr lang="es-ES" sz="1200" dirty="0"/>
              <a:t>Son obras de arte aquellas cuya finalidad principal es la de producir en las personas goce estético y admiración por su belleza. Nos ayudan a entender mejor la cultura de un pueblo, a </a:t>
            </a:r>
            <a:r>
              <a:rPr lang="es-ES" sz="1200" dirty="0" err="1"/>
              <a:t>comrender</a:t>
            </a:r>
            <a:r>
              <a:rPr lang="es-ES" sz="1200" dirty="0"/>
              <a:t> al hombre, ya que nos permite a través de </a:t>
            </a:r>
            <a:r>
              <a:rPr lang="es-ES" sz="1200" dirty="0" err="1"/>
              <a:t>uma</a:t>
            </a:r>
            <a:r>
              <a:rPr lang="es-ES" sz="1200" dirty="0"/>
              <a:t> </a:t>
            </a:r>
            <a:r>
              <a:rPr lang="es-ES" sz="1200" dirty="0" err="1"/>
              <a:t>poesia</a:t>
            </a:r>
            <a:r>
              <a:rPr lang="es-ES" sz="1200" dirty="0"/>
              <a:t> de un cuento, novela, entrar </a:t>
            </a:r>
            <a:r>
              <a:rPr lang="es-ES" sz="1200" dirty="0" err="1"/>
              <a:t>em</a:t>
            </a:r>
            <a:r>
              <a:rPr lang="es-ES" sz="1200" dirty="0"/>
              <a:t> el  mundo de lo humano.</a:t>
            </a:r>
            <a:endParaRPr lang="pt-BR" sz="1200" dirty="0"/>
          </a:p>
          <a:p>
            <a:r>
              <a:rPr lang="es-ES" sz="1200" dirty="0"/>
              <a:t> </a:t>
            </a:r>
            <a:endParaRPr lang="pt-BR" sz="1200" dirty="0"/>
          </a:p>
          <a:p>
            <a:pPr lvl="0"/>
            <a:r>
              <a:rPr lang="es-ES_tradnl" sz="1200" dirty="0"/>
              <a:t>SEGÚN SANCHEZ PEREZ. ¿ QUÉ ES GÉNERO LITERÁRIO A PARTIR DEL SIGLO XVIII QUE DENOMINACIÓN RECEBIERON LOS GÉNEROS? HABLA SOBRE CADA UNO?</a:t>
            </a:r>
            <a:endParaRPr lang="pt-BR" sz="1200" dirty="0"/>
          </a:p>
          <a:p>
            <a:r>
              <a:rPr lang="es-ES_tradnl" sz="1200" dirty="0"/>
              <a:t>Son </a:t>
            </a:r>
            <a:r>
              <a:rPr lang="es-ES" sz="1200" dirty="0"/>
              <a:t>los diferentes grupos en que se clasifican las obras literarias atendiendo a sus características comunes. Será a partir del siglo XVIII que se considere que los géneros literarios fundamentales son: </a:t>
            </a:r>
            <a:r>
              <a:rPr lang="es-ES" sz="1200" i="1" dirty="0"/>
              <a:t>géneros naturales son tres: El lírico, El épico y El dramático, a los que se añaden El didáctico, El histórico y El oratorio</a:t>
            </a:r>
            <a:r>
              <a:rPr lang="es-ES" sz="1200" dirty="0"/>
              <a:t>. D</a:t>
            </a:r>
            <a:r>
              <a:rPr lang="es-ES_tradnl" sz="1200" dirty="0"/>
              <a:t>entro de la lírica encontramos generalmente las obras </a:t>
            </a:r>
            <a:r>
              <a:rPr lang="es-ES" sz="1200" dirty="0"/>
              <a:t>escritas en verso, en donde el autor va a expresar sus sentimientos. Dentro de la épica encontramos obras en prosa o verso donde el autor narra las acciones de los personajes. Y, dentro de la dramática, obras en prosa o verso donde los personajes exponen y desarrollan sus acciones delante del espectador. Ya se habla de género didáctico cuando una obra pretende enseñar; histórico, cuando narra hechos pasados y oratorio, cuando trata oralmente de convencer o persuadir.</a:t>
            </a:r>
            <a:endParaRPr lang="pt-BR" sz="1200" dirty="0"/>
          </a:p>
          <a:p>
            <a:r>
              <a:rPr lang="es-ES" sz="1200" dirty="0"/>
              <a:t> </a:t>
            </a:r>
            <a:endParaRPr lang="pt-BR" sz="1200" dirty="0"/>
          </a:p>
          <a:p>
            <a:pPr lvl="0"/>
            <a:r>
              <a:rPr lang="es-ES_tradnl" sz="1200" dirty="0"/>
              <a:t>¿CUÁLES SON LOS RECURSOS ESTILISTICOS SEGÚN SANCHES PEREZ?</a:t>
            </a:r>
            <a:endParaRPr lang="pt-BR" sz="1200" dirty="0"/>
          </a:p>
          <a:p>
            <a:r>
              <a:rPr lang="es-ES_tradnl" sz="1200" dirty="0"/>
              <a:t> </a:t>
            </a:r>
            <a:r>
              <a:rPr lang="es-ES_tradnl" sz="1200" dirty="0" smtClean="0"/>
              <a:t>Tropos</a:t>
            </a:r>
            <a:r>
              <a:rPr lang="es-ES_tradnl" sz="1200" dirty="0"/>
              <a:t>, imágenes y Figuras.</a:t>
            </a:r>
            <a:endParaRPr lang="pt-BR" sz="1200" dirty="0"/>
          </a:p>
          <a:p>
            <a:pPr lvl="0"/>
            <a:r>
              <a:rPr lang="es-ES_tradnl" sz="1200" dirty="0"/>
              <a:t>¿TRAS LECTURA QUÉ USTEDES ENTIENDEN POR RIMA?</a:t>
            </a:r>
            <a:endParaRPr lang="pt-BR" sz="1200" dirty="0"/>
          </a:p>
          <a:p>
            <a:r>
              <a:rPr lang="es-ES_tradnl" sz="1200" dirty="0"/>
              <a:t>      </a:t>
            </a:r>
            <a:endParaRPr lang="pt-BR" sz="1200" dirty="0"/>
          </a:p>
          <a:p>
            <a:r>
              <a:rPr lang="es-ES_tradnl" sz="1200" dirty="0"/>
              <a:t> </a:t>
            </a:r>
            <a:r>
              <a:rPr lang="es-ES_tradnl" sz="1200" dirty="0" smtClean="0"/>
              <a:t>Es </a:t>
            </a:r>
            <a:r>
              <a:rPr lang="es-ES_tradnl" sz="1200" dirty="0"/>
              <a:t>repetición de sonidos, todos o solamente los vocálicos, a partir de la última vocal acentuada del verso. </a:t>
            </a:r>
            <a:endParaRPr lang="pt-BR" sz="1200" dirty="0"/>
          </a:p>
          <a:p>
            <a:pPr lvl="0"/>
            <a:r>
              <a:rPr lang="es-ES_tradnl" sz="1200" dirty="0"/>
              <a:t>ALGUNOS ELEMENTOS SON IMPORTANTES PARA QUE PODRAMOS ENTENDER MEJOR LA EDAD MEDIEVAL. RELATA ALGUNOS DE ELLOS COMO PO EJEMPLO LA IGLESIA.</a:t>
            </a:r>
            <a:endParaRPr lang="pt-BR" sz="1200" dirty="0"/>
          </a:p>
          <a:p>
            <a:r>
              <a:rPr lang="es-ES_tradnl" sz="1200" dirty="0"/>
              <a:t> </a:t>
            </a:r>
            <a:r>
              <a:rPr lang="es-ES_tradnl" sz="1200" dirty="0" smtClean="0"/>
              <a:t>La </a:t>
            </a:r>
            <a:r>
              <a:rPr lang="es-ES_tradnl" sz="1200" dirty="0" err="1"/>
              <a:t>iglesis</a:t>
            </a:r>
            <a:r>
              <a:rPr lang="es-ES_tradnl" sz="1200" dirty="0"/>
              <a:t> presencia fue </a:t>
            </a:r>
            <a:r>
              <a:rPr lang="es-ES_tradnl" sz="1200" dirty="0" err="1"/>
              <a:t>marcante</a:t>
            </a:r>
            <a:r>
              <a:rPr lang="es-ES_tradnl" sz="1200" dirty="0"/>
              <a:t> a lo largo de este </a:t>
            </a:r>
            <a:r>
              <a:rPr lang="es-ES" sz="1200" dirty="0"/>
              <a:t>periodo. Gracias a ella, la Edad Media adquiere un carácter de </a:t>
            </a:r>
            <a:r>
              <a:rPr lang="es-ES" sz="1200" i="1" dirty="0"/>
              <a:t>unidad </a:t>
            </a:r>
            <a:r>
              <a:rPr lang="es-ES" sz="1200" dirty="0"/>
              <a:t>dentro de la </a:t>
            </a:r>
            <a:r>
              <a:rPr lang="es-ES" sz="1200" i="1" dirty="0"/>
              <a:t>diversidad </a:t>
            </a:r>
            <a:r>
              <a:rPr lang="es-ES" sz="1200" dirty="0"/>
              <a:t>de lenguas, costumbres y culturas.</a:t>
            </a:r>
            <a:endParaRPr lang="pt-BR" sz="1200" dirty="0"/>
          </a:p>
          <a:p>
            <a:r>
              <a:rPr lang="es-ES" sz="1200" dirty="0"/>
              <a:t> </a:t>
            </a:r>
            <a:endParaRPr lang="pt-BR" sz="1200" dirty="0"/>
          </a:p>
          <a:p>
            <a:r>
              <a:rPr lang="es-ES" sz="1200" dirty="0"/>
              <a:t> </a:t>
            </a:r>
            <a:endParaRPr lang="pt-BR" sz="1200" dirty="0"/>
          </a:p>
          <a:p>
            <a:pPr lvl="0"/>
            <a:r>
              <a:rPr lang="es-ES" sz="1200" dirty="0" err="1"/>
              <a:t>Em</a:t>
            </a:r>
            <a:r>
              <a:rPr lang="es-ES" sz="1200" dirty="0"/>
              <a:t> LA LECTURA PUDIMOS OBSERVAR QUE SON 3 GRANDES PERIODOS EM LOS QUE SE DIVIDE LA EDAD MEDIEVAL. </a:t>
            </a:r>
            <a:r>
              <a:rPr lang="pt-BR" sz="1200" dirty="0"/>
              <a:t>ESCRIBE ALGO SOBRE ELLOS.</a:t>
            </a:r>
          </a:p>
          <a:p>
            <a:r>
              <a:rPr lang="es-ES" sz="1200" dirty="0" smtClean="0"/>
              <a:t>La </a:t>
            </a:r>
            <a:r>
              <a:rPr lang="es-ES" sz="1200" dirty="0"/>
              <a:t>Eda Media se divide en 3 periodos: de las tinieblas (500-900); Alta Edad Media (X – XII) y Baja Edad Media (XII hasta el XIV)</a:t>
            </a:r>
            <a:endParaRPr lang="pt-BR" sz="1200" dirty="0"/>
          </a:p>
          <a:p>
            <a:r>
              <a:rPr lang="es-ES" sz="1200" dirty="0" smtClean="0"/>
              <a:t>Edad </a:t>
            </a:r>
            <a:r>
              <a:rPr lang="es-ES" sz="1200" dirty="0"/>
              <a:t>de las Tinieblas donde surgirá una de las obras más relevantes de la Literatura española: El Cantar de Mío Cid. </a:t>
            </a:r>
            <a:endParaRPr lang="pt-BR" sz="1200" dirty="0"/>
          </a:p>
          <a:p>
            <a:r>
              <a:rPr lang="es-ES" sz="1200" dirty="0" smtClean="0"/>
              <a:t>Alta </a:t>
            </a:r>
            <a:r>
              <a:rPr lang="es-ES" sz="1200" dirty="0"/>
              <a:t>Edad Media: a partir del siglo XI tenemos dos lenguas romances aventajadas, la castellana y la gallega; al Sur, la mozárabe; en el Noreste, el catalán, con grandes influencias provenzales. </a:t>
            </a:r>
            <a:endParaRPr lang="pt-BR" sz="1200" dirty="0"/>
          </a:p>
          <a:p>
            <a:r>
              <a:rPr lang="es-ES" sz="1200" dirty="0" smtClean="0"/>
              <a:t>Baja </a:t>
            </a:r>
            <a:r>
              <a:rPr lang="es-ES" sz="1200" dirty="0"/>
              <a:t>Edad Media: las Cruzadas: fueron el acontecimiento de mayor repercusión en el siglo XII y marcan el comienzo de la Baja Edad Media.</a:t>
            </a:r>
            <a:endParaRPr lang="pt-BR" sz="1200" dirty="0"/>
          </a:p>
          <a:p>
            <a:pPr lvl="0"/>
            <a:r>
              <a:rPr lang="es-ES_tradnl" sz="1200" dirty="0"/>
              <a:t>HABLA UN POCO SOBRE LA OBRA EL CANTAR DE MÍO CID.</a:t>
            </a:r>
            <a:endParaRPr lang="pt-BR" sz="1200" dirty="0"/>
          </a:p>
          <a:p>
            <a:r>
              <a:rPr lang="es-ES_tradnl" sz="1200" dirty="0" smtClean="0"/>
              <a:t>El </a:t>
            </a:r>
            <a:r>
              <a:rPr lang="es-ES_tradnl" sz="1200" dirty="0"/>
              <a:t>Cantar de Mío Cid fue una de las obras más </a:t>
            </a:r>
            <a:r>
              <a:rPr lang="es-ES" sz="1200" dirty="0"/>
              <a:t>representativas de este periodo. En él se narra en forma de versos la historia de Rodrigo Díaz de Vivar, caballero español, que lucha durante todo el Canto por recuperar su dignidad tanto a nivel </a:t>
            </a:r>
            <a:r>
              <a:rPr lang="es-ES" sz="1200" dirty="0" err="1"/>
              <a:t>políticosocial</a:t>
            </a:r>
            <a:r>
              <a:rPr lang="es-ES" sz="1200" dirty="0"/>
              <a:t> cuanto a nivel familiar.</a:t>
            </a:r>
            <a:endParaRPr lang="pt-BR" sz="1200" dirty="0"/>
          </a:p>
          <a:p>
            <a:r>
              <a:rPr lang="es-ES" sz="1200" dirty="0"/>
              <a:t> </a:t>
            </a:r>
            <a:endParaRPr lang="pt-BR" sz="1200" dirty="0"/>
          </a:p>
          <a:p>
            <a:pPr lvl="0"/>
            <a:r>
              <a:rPr lang="es-ES_tradnl" sz="1200" dirty="0"/>
              <a:t>¿QUÉ PUEDES CONTARME SOBRE EL MESTER DE CLERÍCIA?</a:t>
            </a:r>
            <a:endParaRPr lang="pt-BR" sz="1200" dirty="0"/>
          </a:p>
          <a:p>
            <a:r>
              <a:rPr lang="es-ES" sz="1200" dirty="0"/>
              <a:t> </a:t>
            </a:r>
            <a:r>
              <a:rPr lang="es-ES_tradnl" sz="1200" dirty="0" smtClean="0"/>
              <a:t>El </a:t>
            </a:r>
            <a:r>
              <a:rPr lang="es-ES_tradnl" sz="1200" dirty="0"/>
              <a:t>mester de clerecía era un poeta que tenía una nueva forma de </a:t>
            </a:r>
            <a:r>
              <a:rPr lang="es-ES_tradnl" sz="1200" dirty="0" err="1"/>
              <a:t>compor</a:t>
            </a:r>
            <a:r>
              <a:rPr lang="es-ES_tradnl" sz="1200" dirty="0"/>
              <a:t> diferentes juglares, era un oficio que se caracterizaba por una lenguaje más culta y con conocimiento de la lengua latina</a:t>
            </a:r>
            <a:r>
              <a:rPr lang="es-ES_tradnl" sz="1200" dirty="0" smtClean="0"/>
              <a:t>.</a:t>
            </a:r>
            <a:endParaRPr lang="pt-BR" sz="1200" dirty="0"/>
          </a:p>
        </p:txBody>
      </p:sp>
    </p:spTree>
    <p:extLst>
      <p:ext uri="{BB962C8B-B14F-4D97-AF65-F5344CB8AC3E}">
        <p14:creationId xmlns:p14="http://schemas.microsoft.com/office/powerpoint/2010/main" val="37600569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185908" y="3513402"/>
            <a:ext cx="6486199" cy="2246769"/>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pt-BR" sz="36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Trabalho de Literatura Espanhola</a:t>
            </a:r>
          </a:p>
          <a:p>
            <a:pPr algn="ctr"/>
            <a:r>
              <a:rPr lang="pt-BR" sz="36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Grupo 2</a:t>
            </a:r>
          </a:p>
          <a:p>
            <a:pPr algn="ctr"/>
            <a:endParaRPr lang="pt-BR"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algn="ctr"/>
            <a:r>
              <a:rPr lang="pt-BR" sz="3200" b="1" dirty="0" smtClean="0">
                <a:ln w="10541" cmpd="sng">
                  <a:solidFill>
                    <a:srgbClr val="7D7D7D">
                      <a:tint val="100000"/>
                      <a:shade val="100000"/>
                      <a:satMod val="110000"/>
                    </a:srgbClr>
                  </a:solidFill>
                  <a:prstDash val="solid"/>
                </a:ln>
              </a:rPr>
              <a:t>Espanhol – Módulo IV</a:t>
            </a:r>
            <a:endParaRPr lang="pt-BR" sz="6000" b="1" cap="none" spc="0" dirty="0">
              <a:ln w="11430"/>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37866244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D:\Trabalho Lit. Espanhola I\Trabalho Lit. Espanhola I - grupo 2 frent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387350"/>
            <a:ext cx="7772400" cy="10680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42395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D:\Trabalho Lit. Espanhola I\Trabalho Lit. Espanhola I - grupo 2 vers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387350"/>
            <a:ext cx="7772400" cy="10680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89376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185908" y="3513402"/>
            <a:ext cx="6486199" cy="2246769"/>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pt-BR" sz="36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Trabalho de Literatura Espanhola</a:t>
            </a:r>
          </a:p>
          <a:p>
            <a:pPr algn="ctr"/>
            <a:r>
              <a:rPr lang="pt-BR" sz="36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Grupo 3</a:t>
            </a:r>
          </a:p>
          <a:p>
            <a:pPr algn="ctr"/>
            <a:endParaRPr lang="pt-BR"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algn="ctr"/>
            <a:r>
              <a:rPr lang="pt-BR" sz="3200" b="1" dirty="0" smtClean="0">
                <a:ln w="10541" cmpd="sng">
                  <a:solidFill>
                    <a:srgbClr val="7D7D7D">
                      <a:tint val="100000"/>
                      <a:shade val="100000"/>
                      <a:satMod val="110000"/>
                    </a:srgbClr>
                  </a:solidFill>
                  <a:prstDash val="solid"/>
                </a:ln>
              </a:rPr>
              <a:t>Espanhol – Módulo IV</a:t>
            </a:r>
            <a:endParaRPr lang="pt-BR" sz="6000" b="1" cap="none" spc="0" dirty="0">
              <a:ln w="11430"/>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3332019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Trabalho Lit. Espanhola I\Trabalho Lit. Espanhola I - grupo 3 frente.jpg"/>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57200" y="-387350"/>
            <a:ext cx="7772400" cy="10680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57318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D:\Trabalho Lit. Espanhola I\Trabalho Lit. Espanhola I - grupo 3 verso.jpg"/>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57200" y="-387350"/>
            <a:ext cx="7772400" cy="10680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14311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185908" y="3513402"/>
            <a:ext cx="6486199" cy="2246769"/>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pt-BR" sz="36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Trabalho de Literatura Espanhola</a:t>
            </a:r>
          </a:p>
          <a:p>
            <a:pPr algn="ctr"/>
            <a:r>
              <a:rPr lang="pt-BR" sz="36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Grupo 4</a:t>
            </a:r>
          </a:p>
          <a:p>
            <a:pPr algn="ctr"/>
            <a:endParaRPr lang="pt-BR"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algn="ctr"/>
            <a:r>
              <a:rPr lang="pt-BR" sz="3200" b="1" dirty="0" smtClean="0">
                <a:ln w="10541" cmpd="sng">
                  <a:solidFill>
                    <a:srgbClr val="7D7D7D">
                      <a:tint val="100000"/>
                      <a:shade val="100000"/>
                      <a:satMod val="110000"/>
                    </a:srgbClr>
                  </a:solidFill>
                  <a:prstDash val="solid"/>
                </a:ln>
              </a:rPr>
              <a:t>Espanhol – Módulo IV</a:t>
            </a:r>
            <a:endParaRPr lang="pt-BR" sz="6000" b="1" cap="none" spc="0" dirty="0">
              <a:ln w="11430"/>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1654994512"/>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128</Words>
  <Application>Microsoft Office PowerPoint</Application>
  <PresentationFormat>Papel A4 (210 x 297 mm)</PresentationFormat>
  <Paragraphs>41</Paragraphs>
  <Slides>11</Slides>
  <Notes>0</Notes>
  <HiddenSlides>0</HiddenSlides>
  <MMClips>0</MMClips>
  <ScaleCrop>false</ScaleCrop>
  <HeadingPairs>
    <vt:vector size="4" baseType="variant">
      <vt:variant>
        <vt:lpstr>Tema</vt:lpstr>
      </vt:variant>
      <vt:variant>
        <vt:i4>1</vt:i4>
      </vt:variant>
      <vt:variant>
        <vt:lpstr>Títulos de slides</vt:lpstr>
      </vt:variant>
      <vt:variant>
        <vt:i4>11</vt:i4>
      </vt:variant>
    </vt:vector>
  </HeadingPairs>
  <TitlesOfParts>
    <vt:vector size="12" baseType="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PC</dc:creator>
  <cp:lastModifiedBy>PC</cp:lastModifiedBy>
  <cp:revision>2</cp:revision>
  <dcterms:created xsi:type="dcterms:W3CDTF">2011-06-05T14:16:53Z</dcterms:created>
  <dcterms:modified xsi:type="dcterms:W3CDTF">2011-06-05T14:25:40Z</dcterms:modified>
</cp:coreProperties>
</file>